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0" r:id="rId4"/>
    <p:sldId id="320" r:id="rId5"/>
    <p:sldId id="681" r:id="rId6"/>
    <p:sldId id="689" r:id="rId7"/>
    <p:sldId id="690" r:id="rId8"/>
    <p:sldId id="665" r:id="rId9"/>
    <p:sldId id="666" r:id="rId10"/>
    <p:sldId id="667" r:id="rId11"/>
    <p:sldId id="528" r:id="rId12"/>
    <p:sldId id="529" r:id="rId13"/>
    <p:sldId id="530" r:id="rId14"/>
    <p:sldId id="531" r:id="rId15"/>
    <p:sldId id="532" r:id="rId16"/>
    <p:sldId id="533" r:id="rId17"/>
    <p:sldId id="534" r:id="rId18"/>
    <p:sldId id="535" r:id="rId19"/>
    <p:sldId id="536" r:id="rId20"/>
    <p:sldId id="537" r:id="rId21"/>
    <p:sldId id="538" r:id="rId22"/>
    <p:sldId id="539" r:id="rId23"/>
    <p:sldId id="540" r:id="rId24"/>
    <p:sldId id="541" r:id="rId25"/>
    <p:sldId id="368" r:id="rId26"/>
    <p:sldId id="298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8A6252-C303-41C4-A96C-39079A44C46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D5192E-F2BF-4262-B798-F98C37E9B7DF}">
      <dgm:prSet phldrT="[Text]"/>
      <dgm:spPr/>
      <dgm:t>
        <a:bodyPr/>
        <a:lstStyle/>
        <a:p>
          <a:r>
            <a:rPr lang="en-US" dirty="0"/>
            <a:t>Avalanching</a:t>
          </a:r>
        </a:p>
      </dgm:t>
    </dgm:pt>
    <dgm:pt modelId="{7B6B4C0B-1C29-4CAB-A19F-4EF746F056A3}" type="parTrans" cxnId="{F1E6C966-957C-4241-A96F-814B8A8335D3}">
      <dgm:prSet/>
      <dgm:spPr/>
      <dgm:t>
        <a:bodyPr/>
        <a:lstStyle/>
        <a:p>
          <a:endParaRPr lang="en-US"/>
        </a:p>
      </dgm:t>
    </dgm:pt>
    <dgm:pt modelId="{1E65F139-260E-4F38-B05F-47C3E1F648A5}" type="sibTrans" cxnId="{F1E6C966-957C-4241-A96F-814B8A8335D3}">
      <dgm:prSet/>
      <dgm:spPr/>
      <dgm:t>
        <a:bodyPr/>
        <a:lstStyle/>
        <a:p>
          <a:endParaRPr lang="en-US"/>
        </a:p>
      </dgm:t>
    </dgm:pt>
    <dgm:pt modelId="{868AF371-F50C-497B-801E-912B41DA1EAF}">
      <dgm:prSet phldrT="[Text]"/>
      <dgm:spPr/>
      <dgm:t>
        <a:bodyPr/>
        <a:lstStyle/>
        <a:p>
          <a:r>
            <a:rPr lang="en-US" dirty="0"/>
            <a:t>A small change in the message should make a big change in the digest</a:t>
          </a:r>
        </a:p>
      </dgm:t>
    </dgm:pt>
    <dgm:pt modelId="{B57E745C-CF99-4C9B-B794-FBFBDCEA5F5C}" type="parTrans" cxnId="{8518774C-A863-4803-9056-572DA81FDA21}">
      <dgm:prSet/>
      <dgm:spPr/>
      <dgm:t>
        <a:bodyPr/>
        <a:lstStyle/>
        <a:p>
          <a:endParaRPr lang="en-US"/>
        </a:p>
      </dgm:t>
    </dgm:pt>
    <dgm:pt modelId="{90AFDCD4-D324-4AAA-901D-F3472AE3AA26}" type="sibTrans" cxnId="{8518774C-A863-4803-9056-572DA81FDA21}">
      <dgm:prSet/>
      <dgm:spPr/>
      <dgm:t>
        <a:bodyPr/>
        <a:lstStyle/>
        <a:p>
          <a:endParaRPr lang="en-US"/>
        </a:p>
      </dgm:t>
    </dgm:pt>
    <dgm:pt modelId="{A978ED25-8C92-43E0-9C77-C53EBE2ED1B0}">
      <dgm:prSet phldrT="[Text]"/>
      <dgm:spPr/>
      <dgm:t>
        <a:bodyPr/>
        <a:lstStyle/>
        <a:p>
          <a:r>
            <a:rPr lang="en-US" dirty="0" err="1"/>
            <a:t>Preimage</a:t>
          </a:r>
          <a:r>
            <a:rPr lang="en-US" dirty="0"/>
            <a:t> Resistance</a:t>
          </a:r>
        </a:p>
      </dgm:t>
    </dgm:pt>
    <dgm:pt modelId="{5CA228B6-49CB-4C6F-B323-A01F172A636F}" type="parTrans" cxnId="{EC124B69-08C5-4515-A403-DCD958667E87}">
      <dgm:prSet/>
      <dgm:spPr/>
      <dgm:t>
        <a:bodyPr/>
        <a:lstStyle/>
        <a:p>
          <a:endParaRPr lang="en-US"/>
        </a:p>
      </dgm:t>
    </dgm:pt>
    <dgm:pt modelId="{8472A276-920B-40E6-B962-D1D96166C338}" type="sibTrans" cxnId="{EC124B69-08C5-4515-A403-DCD958667E87}">
      <dgm:prSet/>
      <dgm:spPr/>
      <dgm:t>
        <a:bodyPr/>
        <a:lstStyle/>
        <a:p>
          <a:endParaRPr lang="en-US"/>
        </a:p>
      </dgm:t>
    </dgm:pt>
    <dgm:pt modelId="{F328D8BB-863B-4AB3-8ABD-122F61277462}">
      <dgm:prSet phldrT="[Text]"/>
      <dgm:spPr/>
      <dgm:t>
        <a:bodyPr/>
        <a:lstStyle/>
        <a:p>
          <a:r>
            <a:rPr lang="en-US" dirty="0"/>
            <a:t>Given a digest, should be hard to find a message that would produce it</a:t>
          </a:r>
        </a:p>
      </dgm:t>
    </dgm:pt>
    <dgm:pt modelId="{BAF8B24B-5CA3-48A6-B8DB-19E5AC28369A}" type="parTrans" cxnId="{D5A79999-2F22-4538-AC46-D59281D8F0A7}">
      <dgm:prSet/>
      <dgm:spPr/>
      <dgm:t>
        <a:bodyPr/>
        <a:lstStyle/>
        <a:p>
          <a:endParaRPr lang="en-US"/>
        </a:p>
      </dgm:t>
    </dgm:pt>
    <dgm:pt modelId="{BADFB56F-9182-48FE-8558-4060E2AC06BC}" type="sibTrans" cxnId="{D5A79999-2F22-4538-AC46-D59281D8F0A7}">
      <dgm:prSet/>
      <dgm:spPr/>
      <dgm:t>
        <a:bodyPr/>
        <a:lstStyle/>
        <a:p>
          <a:endParaRPr lang="en-US"/>
        </a:p>
      </dgm:t>
    </dgm:pt>
    <dgm:pt modelId="{8D474453-87F4-4280-94AB-EC3DFE8F318A}">
      <dgm:prSet phldrT="[Text]"/>
      <dgm:spPr/>
      <dgm:t>
        <a:bodyPr/>
        <a:lstStyle/>
        <a:p>
          <a:r>
            <a:rPr lang="en-US" dirty="0"/>
            <a:t>Collision Resistance</a:t>
          </a:r>
        </a:p>
      </dgm:t>
    </dgm:pt>
    <dgm:pt modelId="{00F9E97D-7454-4DD2-9FEE-F89FE6BCEBED}" type="parTrans" cxnId="{498DC7B1-4D7E-4799-B86B-D8F6B61D083A}">
      <dgm:prSet/>
      <dgm:spPr/>
      <dgm:t>
        <a:bodyPr/>
        <a:lstStyle/>
        <a:p>
          <a:endParaRPr lang="en-US"/>
        </a:p>
      </dgm:t>
    </dgm:pt>
    <dgm:pt modelId="{19145E81-C505-4342-95B9-669F8731734A}" type="sibTrans" cxnId="{498DC7B1-4D7E-4799-B86B-D8F6B61D083A}">
      <dgm:prSet/>
      <dgm:spPr/>
      <dgm:t>
        <a:bodyPr/>
        <a:lstStyle/>
        <a:p>
          <a:endParaRPr lang="en-US"/>
        </a:p>
      </dgm:t>
    </dgm:pt>
    <dgm:pt modelId="{ED584A68-FA81-4C07-9ADA-A35FB64C0E20}">
      <dgm:prSet phldrT="[Text]"/>
      <dgm:spPr/>
      <dgm:t>
        <a:bodyPr/>
        <a:lstStyle/>
        <a:p>
          <a:r>
            <a:rPr lang="en-US" dirty="0"/>
            <a:t>Should be hard to find two messages that hash to the same digest (collision)</a:t>
          </a:r>
        </a:p>
      </dgm:t>
    </dgm:pt>
    <dgm:pt modelId="{6F793D67-CAA8-4F9A-9D3D-85D3C4F63360}" type="parTrans" cxnId="{D147CEA1-2E44-4026-9BB8-0E25A8B7EBBB}">
      <dgm:prSet/>
      <dgm:spPr/>
      <dgm:t>
        <a:bodyPr/>
        <a:lstStyle/>
        <a:p>
          <a:endParaRPr lang="en-US"/>
        </a:p>
      </dgm:t>
    </dgm:pt>
    <dgm:pt modelId="{37E0112E-03CB-49EF-B8B3-5AA0488A4514}" type="sibTrans" cxnId="{D147CEA1-2E44-4026-9BB8-0E25A8B7EBBB}">
      <dgm:prSet/>
      <dgm:spPr/>
      <dgm:t>
        <a:bodyPr/>
        <a:lstStyle/>
        <a:p>
          <a:endParaRPr lang="en-US"/>
        </a:p>
      </dgm:t>
    </dgm:pt>
    <dgm:pt modelId="{72305EAC-EDA9-4A5A-8976-BAD8BFDAE231}" type="pres">
      <dgm:prSet presAssocID="{E68A6252-C303-41C4-A96C-39079A44C465}" presName="Name0" presStyleCnt="0">
        <dgm:presLayoutVars>
          <dgm:dir/>
          <dgm:animLvl val="lvl"/>
          <dgm:resizeHandles val="exact"/>
        </dgm:presLayoutVars>
      </dgm:prSet>
      <dgm:spPr/>
    </dgm:pt>
    <dgm:pt modelId="{F215A849-DF62-49C2-8789-E239B112CB1A}" type="pres">
      <dgm:prSet presAssocID="{FCD5192E-F2BF-4262-B798-F98C37E9B7DF}" presName="linNode" presStyleCnt="0"/>
      <dgm:spPr/>
    </dgm:pt>
    <dgm:pt modelId="{686C47B8-CFF2-4D2B-9E69-300261F7CEF9}" type="pres">
      <dgm:prSet presAssocID="{FCD5192E-F2BF-4262-B798-F98C37E9B7D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633452B-6636-40DA-A220-FE468B222471}" type="pres">
      <dgm:prSet presAssocID="{FCD5192E-F2BF-4262-B798-F98C37E9B7DF}" presName="descendantText" presStyleLbl="alignAccFollowNode1" presStyleIdx="0" presStyleCnt="3">
        <dgm:presLayoutVars>
          <dgm:bulletEnabled val="1"/>
        </dgm:presLayoutVars>
      </dgm:prSet>
      <dgm:spPr/>
    </dgm:pt>
    <dgm:pt modelId="{817328DA-A0F7-418C-ADAC-A62B77E50A3E}" type="pres">
      <dgm:prSet presAssocID="{1E65F139-260E-4F38-B05F-47C3E1F648A5}" presName="sp" presStyleCnt="0"/>
      <dgm:spPr/>
    </dgm:pt>
    <dgm:pt modelId="{4569D705-6D79-47CD-BE36-F0FD180CB2ED}" type="pres">
      <dgm:prSet presAssocID="{A978ED25-8C92-43E0-9C77-C53EBE2ED1B0}" presName="linNode" presStyleCnt="0"/>
      <dgm:spPr/>
    </dgm:pt>
    <dgm:pt modelId="{6E60EE09-B35D-4142-BDB2-2CF7A6911A2D}" type="pres">
      <dgm:prSet presAssocID="{A978ED25-8C92-43E0-9C77-C53EBE2ED1B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9DE6CE9-C43A-4FA1-8A22-13FE1A90A39E}" type="pres">
      <dgm:prSet presAssocID="{A978ED25-8C92-43E0-9C77-C53EBE2ED1B0}" presName="descendantText" presStyleLbl="alignAccFollowNode1" presStyleIdx="1" presStyleCnt="3">
        <dgm:presLayoutVars>
          <dgm:bulletEnabled val="1"/>
        </dgm:presLayoutVars>
      </dgm:prSet>
      <dgm:spPr/>
    </dgm:pt>
    <dgm:pt modelId="{ABC70852-B949-42B2-9964-F103EA2B7600}" type="pres">
      <dgm:prSet presAssocID="{8472A276-920B-40E6-B962-D1D96166C338}" presName="sp" presStyleCnt="0"/>
      <dgm:spPr/>
    </dgm:pt>
    <dgm:pt modelId="{ADBFE36E-64BE-435E-A396-A4450C1BDF4C}" type="pres">
      <dgm:prSet presAssocID="{8D474453-87F4-4280-94AB-EC3DFE8F318A}" presName="linNode" presStyleCnt="0"/>
      <dgm:spPr/>
    </dgm:pt>
    <dgm:pt modelId="{18D48A5A-19BE-45E4-B3B7-2EDD7D951C84}" type="pres">
      <dgm:prSet presAssocID="{8D474453-87F4-4280-94AB-EC3DFE8F318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7C382E1-B430-4F14-B7E4-2E929C210AB8}" type="pres">
      <dgm:prSet presAssocID="{8D474453-87F4-4280-94AB-EC3DFE8F318A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17BE81B-A3A1-4844-88E2-81F345A991BC}" type="presOf" srcId="{FCD5192E-F2BF-4262-B798-F98C37E9B7DF}" destId="{686C47B8-CFF2-4D2B-9E69-300261F7CEF9}" srcOrd="0" destOrd="0" presId="urn:microsoft.com/office/officeart/2005/8/layout/vList5"/>
    <dgm:cxn modelId="{FD07043C-CFFC-4DA2-87CB-C09137D2A9D6}" type="presOf" srcId="{E68A6252-C303-41C4-A96C-39079A44C465}" destId="{72305EAC-EDA9-4A5A-8976-BAD8BFDAE231}" srcOrd="0" destOrd="0" presId="urn:microsoft.com/office/officeart/2005/8/layout/vList5"/>
    <dgm:cxn modelId="{F1E6C966-957C-4241-A96F-814B8A8335D3}" srcId="{E68A6252-C303-41C4-A96C-39079A44C465}" destId="{FCD5192E-F2BF-4262-B798-F98C37E9B7DF}" srcOrd="0" destOrd="0" parTransId="{7B6B4C0B-1C29-4CAB-A19F-4EF746F056A3}" sibTransId="{1E65F139-260E-4F38-B05F-47C3E1F648A5}"/>
    <dgm:cxn modelId="{E9507567-DEB6-4C98-9F74-E61630EBFF92}" type="presOf" srcId="{8D474453-87F4-4280-94AB-EC3DFE8F318A}" destId="{18D48A5A-19BE-45E4-B3B7-2EDD7D951C84}" srcOrd="0" destOrd="0" presId="urn:microsoft.com/office/officeart/2005/8/layout/vList5"/>
    <dgm:cxn modelId="{EC124B69-08C5-4515-A403-DCD958667E87}" srcId="{E68A6252-C303-41C4-A96C-39079A44C465}" destId="{A978ED25-8C92-43E0-9C77-C53EBE2ED1B0}" srcOrd="1" destOrd="0" parTransId="{5CA228B6-49CB-4C6F-B323-A01F172A636F}" sibTransId="{8472A276-920B-40E6-B962-D1D96166C338}"/>
    <dgm:cxn modelId="{8518774C-A863-4803-9056-572DA81FDA21}" srcId="{FCD5192E-F2BF-4262-B798-F98C37E9B7DF}" destId="{868AF371-F50C-497B-801E-912B41DA1EAF}" srcOrd="0" destOrd="0" parTransId="{B57E745C-CF99-4C9B-B794-FBFBDCEA5F5C}" sibTransId="{90AFDCD4-D324-4AAA-901D-F3472AE3AA26}"/>
    <dgm:cxn modelId="{C7928386-84FB-4FAA-A110-B1B4DD843A19}" type="presOf" srcId="{A978ED25-8C92-43E0-9C77-C53EBE2ED1B0}" destId="{6E60EE09-B35D-4142-BDB2-2CF7A6911A2D}" srcOrd="0" destOrd="0" presId="urn:microsoft.com/office/officeart/2005/8/layout/vList5"/>
    <dgm:cxn modelId="{D5A79999-2F22-4538-AC46-D59281D8F0A7}" srcId="{A978ED25-8C92-43E0-9C77-C53EBE2ED1B0}" destId="{F328D8BB-863B-4AB3-8ABD-122F61277462}" srcOrd="0" destOrd="0" parTransId="{BAF8B24B-5CA3-48A6-B8DB-19E5AC28369A}" sibTransId="{BADFB56F-9182-48FE-8558-4060E2AC06BC}"/>
    <dgm:cxn modelId="{D147CEA1-2E44-4026-9BB8-0E25A8B7EBBB}" srcId="{8D474453-87F4-4280-94AB-EC3DFE8F318A}" destId="{ED584A68-FA81-4C07-9ADA-A35FB64C0E20}" srcOrd="0" destOrd="0" parTransId="{6F793D67-CAA8-4F9A-9D3D-85D3C4F63360}" sibTransId="{37E0112E-03CB-49EF-B8B3-5AA0488A4514}"/>
    <dgm:cxn modelId="{498DC7B1-4D7E-4799-B86B-D8F6B61D083A}" srcId="{E68A6252-C303-41C4-A96C-39079A44C465}" destId="{8D474453-87F4-4280-94AB-EC3DFE8F318A}" srcOrd="2" destOrd="0" parTransId="{00F9E97D-7454-4DD2-9FEE-F89FE6BCEBED}" sibTransId="{19145E81-C505-4342-95B9-669F8731734A}"/>
    <dgm:cxn modelId="{5DDBBBC6-08F6-4820-8CFD-A5BADB248CD2}" type="presOf" srcId="{F328D8BB-863B-4AB3-8ABD-122F61277462}" destId="{49DE6CE9-C43A-4FA1-8A22-13FE1A90A39E}" srcOrd="0" destOrd="0" presId="urn:microsoft.com/office/officeart/2005/8/layout/vList5"/>
    <dgm:cxn modelId="{1B9CFEEE-3478-4AA2-9526-6FC766D03BD5}" type="presOf" srcId="{868AF371-F50C-497B-801E-912B41DA1EAF}" destId="{F633452B-6636-40DA-A220-FE468B222471}" srcOrd="0" destOrd="0" presId="urn:microsoft.com/office/officeart/2005/8/layout/vList5"/>
    <dgm:cxn modelId="{5E53D5FF-6FAA-4511-9B8F-7DB1213C27B1}" type="presOf" srcId="{ED584A68-FA81-4C07-9ADA-A35FB64C0E20}" destId="{B7C382E1-B430-4F14-B7E4-2E929C210AB8}" srcOrd="0" destOrd="0" presId="urn:microsoft.com/office/officeart/2005/8/layout/vList5"/>
    <dgm:cxn modelId="{12B3AFA3-3196-4FCA-AF88-2555E8B7DFBB}" type="presParOf" srcId="{72305EAC-EDA9-4A5A-8976-BAD8BFDAE231}" destId="{F215A849-DF62-49C2-8789-E239B112CB1A}" srcOrd="0" destOrd="0" presId="urn:microsoft.com/office/officeart/2005/8/layout/vList5"/>
    <dgm:cxn modelId="{0B886684-D909-46CE-BEDA-6F3C409EAC57}" type="presParOf" srcId="{F215A849-DF62-49C2-8789-E239B112CB1A}" destId="{686C47B8-CFF2-4D2B-9E69-300261F7CEF9}" srcOrd="0" destOrd="0" presId="urn:microsoft.com/office/officeart/2005/8/layout/vList5"/>
    <dgm:cxn modelId="{6FE87D44-E644-4C41-A0E7-D845001F9247}" type="presParOf" srcId="{F215A849-DF62-49C2-8789-E239B112CB1A}" destId="{F633452B-6636-40DA-A220-FE468B222471}" srcOrd="1" destOrd="0" presId="urn:microsoft.com/office/officeart/2005/8/layout/vList5"/>
    <dgm:cxn modelId="{1BF01569-C9A4-4B90-A544-405E65BACF47}" type="presParOf" srcId="{72305EAC-EDA9-4A5A-8976-BAD8BFDAE231}" destId="{817328DA-A0F7-418C-ADAC-A62B77E50A3E}" srcOrd="1" destOrd="0" presId="urn:microsoft.com/office/officeart/2005/8/layout/vList5"/>
    <dgm:cxn modelId="{2660B73B-DE3F-4CB2-B0B7-5C5452B279ED}" type="presParOf" srcId="{72305EAC-EDA9-4A5A-8976-BAD8BFDAE231}" destId="{4569D705-6D79-47CD-BE36-F0FD180CB2ED}" srcOrd="2" destOrd="0" presId="urn:microsoft.com/office/officeart/2005/8/layout/vList5"/>
    <dgm:cxn modelId="{A37A190D-27E2-473B-9BCC-C5CBF5237E26}" type="presParOf" srcId="{4569D705-6D79-47CD-BE36-F0FD180CB2ED}" destId="{6E60EE09-B35D-4142-BDB2-2CF7A6911A2D}" srcOrd="0" destOrd="0" presId="urn:microsoft.com/office/officeart/2005/8/layout/vList5"/>
    <dgm:cxn modelId="{98795138-6D17-4A7E-B058-3AB49FEBA1BC}" type="presParOf" srcId="{4569D705-6D79-47CD-BE36-F0FD180CB2ED}" destId="{49DE6CE9-C43A-4FA1-8A22-13FE1A90A39E}" srcOrd="1" destOrd="0" presId="urn:microsoft.com/office/officeart/2005/8/layout/vList5"/>
    <dgm:cxn modelId="{FBBDDBB2-AAEF-486C-B18C-D7482426D083}" type="presParOf" srcId="{72305EAC-EDA9-4A5A-8976-BAD8BFDAE231}" destId="{ABC70852-B949-42B2-9964-F103EA2B7600}" srcOrd="3" destOrd="0" presId="urn:microsoft.com/office/officeart/2005/8/layout/vList5"/>
    <dgm:cxn modelId="{0A4994A7-99D9-45D1-900C-A7548885F8D6}" type="presParOf" srcId="{72305EAC-EDA9-4A5A-8976-BAD8BFDAE231}" destId="{ADBFE36E-64BE-435E-A396-A4450C1BDF4C}" srcOrd="4" destOrd="0" presId="urn:microsoft.com/office/officeart/2005/8/layout/vList5"/>
    <dgm:cxn modelId="{7319F028-BF1C-45FA-ABB0-0A4AAB548E48}" type="presParOf" srcId="{ADBFE36E-64BE-435E-A396-A4450C1BDF4C}" destId="{18D48A5A-19BE-45E4-B3B7-2EDD7D951C84}" srcOrd="0" destOrd="0" presId="urn:microsoft.com/office/officeart/2005/8/layout/vList5"/>
    <dgm:cxn modelId="{A233709E-36CF-4855-97A7-68BD56FEF957}" type="presParOf" srcId="{ADBFE36E-64BE-435E-A396-A4450C1BDF4C}" destId="{B7C382E1-B430-4F14-B7E4-2E929C210A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3452B-6636-40DA-A220-FE468B222471}">
      <dsp:nvSpPr>
        <dsp:cNvPr id="0" name=""/>
        <dsp:cNvSpPr/>
      </dsp:nvSpPr>
      <dsp:spPr>
        <a:xfrm rot="5400000">
          <a:off x="3595211" y="-1261050"/>
          <a:ext cx="1100137" cy="390144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 small change in the message should make a big change in the digest</a:t>
          </a:r>
        </a:p>
      </dsp:txBody>
      <dsp:txXfrm rot="-5400000">
        <a:off x="2194560" y="193305"/>
        <a:ext cx="3847736" cy="992729"/>
      </dsp:txXfrm>
    </dsp:sp>
    <dsp:sp modelId="{686C47B8-CFF2-4D2B-9E69-300261F7CEF9}">
      <dsp:nvSpPr>
        <dsp:cNvPr id="0" name=""/>
        <dsp:cNvSpPr/>
      </dsp:nvSpPr>
      <dsp:spPr>
        <a:xfrm>
          <a:off x="0" y="2083"/>
          <a:ext cx="2194560" cy="13751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Avalanching</a:t>
          </a:r>
        </a:p>
      </dsp:txBody>
      <dsp:txXfrm>
        <a:off x="67130" y="69213"/>
        <a:ext cx="2060300" cy="1240911"/>
      </dsp:txXfrm>
    </dsp:sp>
    <dsp:sp modelId="{49DE6CE9-C43A-4FA1-8A22-13FE1A90A39E}">
      <dsp:nvSpPr>
        <dsp:cNvPr id="0" name=""/>
        <dsp:cNvSpPr/>
      </dsp:nvSpPr>
      <dsp:spPr>
        <a:xfrm rot="5400000">
          <a:off x="3595211" y="182879"/>
          <a:ext cx="1100137" cy="390144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Given a digest, should be hard to find a message that would produce it</a:t>
          </a:r>
        </a:p>
      </dsp:txBody>
      <dsp:txXfrm rot="-5400000">
        <a:off x="2194560" y="1637234"/>
        <a:ext cx="3847736" cy="992729"/>
      </dsp:txXfrm>
    </dsp:sp>
    <dsp:sp modelId="{6E60EE09-B35D-4142-BDB2-2CF7A6911A2D}">
      <dsp:nvSpPr>
        <dsp:cNvPr id="0" name=""/>
        <dsp:cNvSpPr/>
      </dsp:nvSpPr>
      <dsp:spPr>
        <a:xfrm>
          <a:off x="0" y="1446014"/>
          <a:ext cx="2194560" cy="13751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Preimage</a:t>
          </a:r>
          <a:r>
            <a:rPr lang="en-US" sz="2700" kern="1200" dirty="0"/>
            <a:t> Resistance</a:t>
          </a:r>
        </a:p>
      </dsp:txBody>
      <dsp:txXfrm>
        <a:off x="67130" y="1513144"/>
        <a:ext cx="2060300" cy="1240911"/>
      </dsp:txXfrm>
    </dsp:sp>
    <dsp:sp modelId="{B7C382E1-B430-4F14-B7E4-2E929C210AB8}">
      <dsp:nvSpPr>
        <dsp:cNvPr id="0" name=""/>
        <dsp:cNvSpPr/>
      </dsp:nvSpPr>
      <dsp:spPr>
        <a:xfrm rot="5400000">
          <a:off x="3595211" y="1626810"/>
          <a:ext cx="1100137" cy="390144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Should be hard to find two messages that hash to the same digest (collision)</a:t>
          </a:r>
        </a:p>
      </dsp:txBody>
      <dsp:txXfrm rot="-5400000">
        <a:off x="2194560" y="3081165"/>
        <a:ext cx="3847736" cy="992729"/>
      </dsp:txXfrm>
    </dsp:sp>
    <dsp:sp modelId="{18D48A5A-19BE-45E4-B3B7-2EDD7D951C84}">
      <dsp:nvSpPr>
        <dsp:cNvPr id="0" name=""/>
        <dsp:cNvSpPr/>
      </dsp:nvSpPr>
      <dsp:spPr>
        <a:xfrm>
          <a:off x="0" y="2889944"/>
          <a:ext cx="2194560" cy="13751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Collision Resistance</a:t>
          </a:r>
        </a:p>
      </dsp:txBody>
      <dsp:txXfrm>
        <a:off x="67130" y="2957074"/>
        <a:ext cx="2060300" cy="1240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Aliases for other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think of the input and output functions you've been using as special cases of these file operations</a:t>
            </a:r>
          </a:p>
          <a:p>
            <a:pPr lvl="1"/>
            <a:r>
              <a:rPr lang="en-US" dirty="0"/>
              <a:t>They are often implemented that way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equivalent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(…)</a:t>
            </a:r>
            <a:r>
              <a:rPr lang="en-US" dirty="0"/>
              <a:t> is equivalent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,…)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(…)</a:t>
            </a:r>
            <a:r>
              <a:rPr lang="en-US" dirty="0"/>
              <a:t> is equivalent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148059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 and Groups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1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each user on a Linux system has a unique login name and a unique numerical identifier (the UID)</a:t>
            </a:r>
          </a:p>
          <a:p>
            <a:r>
              <a:rPr lang="en-US" dirty="0"/>
              <a:t>Users can belong to one or more groups as well</a:t>
            </a:r>
          </a:p>
          <a:p>
            <a:r>
              <a:rPr lang="en-US" dirty="0"/>
              <a:t>Where is this information stored?</a:t>
            </a:r>
          </a:p>
        </p:txBody>
      </p:sp>
    </p:spTree>
    <p:extLst>
      <p:ext uri="{BB962C8B-B14F-4D97-AF65-F5344CB8AC3E}">
        <p14:creationId xmlns:p14="http://schemas.microsoft.com/office/powerpoint/2010/main" val="59414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9601200" cy="37874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system has a password file stored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passwd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Each line of this file corresponds to one user in the system and has seven fields separated by colons:</a:t>
            </a:r>
          </a:p>
          <a:p>
            <a:pPr lvl="1"/>
            <a:r>
              <a:rPr lang="en-US" dirty="0"/>
              <a:t>Login name</a:t>
            </a:r>
          </a:p>
          <a:p>
            <a:pPr lvl="1"/>
            <a:r>
              <a:rPr lang="en-US" dirty="0"/>
              <a:t>Encrypted password</a:t>
            </a:r>
          </a:p>
          <a:p>
            <a:pPr lvl="1"/>
            <a:r>
              <a:rPr lang="en-US" dirty="0"/>
              <a:t>UID</a:t>
            </a:r>
          </a:p>
          <a:p>
            <a:pPr lvl="1"/>
            <a:r>
              <a:rPr lang="en-US" dirty="0"/>
              <a:t>GID (group ID of the first group that the user is a member of)</a:t>
            </a:r>
          </a:p>
          <a:p>
            <a:pPr lvl="1"/>
            <a:r>
              <a:rPr lang="en-US" dirty="0"/>
              <a:t>Comment</a:t>
            </a:r>
          </a:p>
          <a:p>
            <a:pPr lvl="1"/>
            <a:r>
              <a:rPr lang="en-US" dirty="0"/>
              <a:t>Home directory (where you are when you log in)</a:t>
            </a:r>
          </a:p>
          <a:p>
            <a:pPr lvl="1"/>
            <a:r>
              <a:rPr lang="en-US" dirty="0"/>
              <a:t>Login shell (which shell you running when you log in)</a:t>
            </a:r>
          </a:p>
          <a:p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55626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wittman1:x:1000:100:Barry Wittman:/home/wittman1:/bin/bash</a:t>
            </a:r>
          </a:p>
        </p:txBody>
      </p:sp>
    </p:spTree>
    <p:extLst>
      <p:ext uri="{BB962C8B-B14F-4D97-AF65-F5344CB8AC3E}">
        <p14:creationId xmlns:p14="http://schemas.microsoft.com/office/powerpoint/2010/main" val="419301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Catch-22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Your computer needs to be able read the password file to check passwords</a:t>
            </a:r>
          </a:p>
          <a:p>
            <a:pPr eaLnBrk="1" hangingPunct="1"/>
            <a:r>
              <a:rPr lang="en-US" dirty="0"/>
              <a:t>But, even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 shouldn’t be able to read everyone’s passwords</a:t>
            </a:r>
          </a:p>
          <a:p>
            <a:pPr eaLnBrk="1" hangingPunct="1"/>
            <a:r>
              <a:rPr lang="en-US" dirty="0"/>
              <a:t>Hash functions to the rescue!</a:t>
            </a:r>
          </a:p>
        </p:txBody>
      </p:sp>
    </p:spTree>
    <p:extLst>
      <p:ext uri="{BB962C8B-B14F-4D97-AF65-F5344CB8AC3E}">
        <p14:creationId xmlns:p14="http://schemas.microsoft.com/office/powerpoint/2010/main" val="3581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Cryptographic hash functions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5029200" cy="441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Takes a message of any size and turns it into a short, fixed-size digest</a:t>
            </a:r>
          </a:p>
          <a:p>
            <a:pPr eaLnBrk="1" hangingPunct="1"/>
            <a:r>
              <a:rPr lang="en-US" dirty="0"/>
              <a:t>Different from hash functions used for hash tables</a:t>
            </a:r>
          </a:p>
          <a:p>
            <a:pPr eaLnBrk="1" hangingPunct="1"/>
            <a:r>
              <a:rPr lang="en-US" dirty="0"/>
              <a:t>Lots of interesting properties (lots more than these):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5638800" y="2133600"/>
          <a:ext cx="6096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36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Linux and Unix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Instead of storing actual passwords, Linux machines store the hash of the passwords</a:t>
            </a:r>
          </a:p>
          <a:p>
            <a:pPr eaLnBrk="1" hangingPunct="1"/>
            <a:r>
              <a:rPr lang="en-US" dirty="0"/>
              <a:t>When someone logs on, the operating system hashes the password and compares it to the stored version</a:t>
            </a:r>
          </a:p>
          <a:p>
            <a:pPr eaLnBrk="1" hangingPunct="1"/>
            <a:r>
              <a:rPr lang="en-US" dirty="0"/>
              <a:t>No one gets to see your original password</a:t>
            </a:r>
          </a:p>
          <a:p>
            <a:pPr lvl="1"/>
            <a:r>
              <a:rPr lang="en-US" dirty="0"/>
              <a:t>Not even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0769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the password file</a:t>
            </a:r>
          </a:p>
        </p:txBody>
      </p:sp>
      <p:sp>
        <p:nvSpPr>
          <p:cNvPr id="23578" name="Content Placeholder 5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4724400"/>
          </a:xfrm>
        </p:spPr>
        <p:txBody>
          <a:bodyPr>
            <a:normAutofit/>
          </a:bodyPr>
          <a:lstStyle/>
          <a:p>
            <a:r>
              <a:rPr lang="en-US" sz="3600" dirty="0"/>
              <a:t>Inside the password file, we have encrypted passwords</a:t>
            </a:r>
          </a:p>
          <a:p>
            <a:r>
              <a:rPr lang="en-US" sz="3600" dirty="0"/>
              <a:t>Everyone's password is safe after all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00400" y="3124200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200" dirty="0"/>
                        <a:t>Login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Password Hash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ahmad</a:t>
                      </a:r>
                      <a:endParaRPr lang="en-US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IfW</a:t>
                      </a:r>
                      <a:r>
                        <a:rPr lang="en-US" sz="3200" b="1" dirty="0">
                          <a:latin typeface="Courier New" pitchFamily="49" charset="0"/>
                          <a:cs typeface="Courier New" pitchFamily="49" charset="0"/>
                        </a:rPr>
                        <a:t>{6Soo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baili</a:t>
                      </a:r>
                      <a:endParaRPr lang="en-US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Courier New" pitchFamily="49" charset="0"/>
                          <a:cs typeface="Courier New" pitchFamily="49" charset="0"/>
                        </a:rPr>
                        <a:t>853aE90f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carmen</a:t>
                      </a:r>
                      <a:endParaRPr lang="en-US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Courier New" pitchFamily="49" charset="0"/>
                          <a:cs typeface="Courier New" pitchFamily="49" charset="0"/>
                        </a:rPr>
                        <a:t>D390&amp;063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deepak</a:t>
                      </a:r>
                      <a:endParaRPr lang="en-US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Courier New" pitchFamily="49" charset="0"/>
                          <a:cs typeface="Courier New" pitchFamily="49" charset="0"/>
                        </a:rPr>
                        <a:t>CWc^Q3Ge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>
                          <a:latin typeface="Courier New" pitchFamily="49" charset="0"/>
                          <a:cs typeface="Courier New" pitchFamily="49" charset="0"/>
                        </a:rPr>
                        <a:t>erica</a:t>
                      </a:r>
                      <a:endParaRPr lang="en-US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Courier New" pitchFamily="49" charset="0"/>
                          <a:cs typeface="Courier New" pitchFamily="49" charset="0"/>
                        </a:rPr>
                        <a:t>e[6s_N*X1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43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password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though the password is disguised, it's unwise to leave it visible to everyone</a:t>
            </a:r>
          </a:p>
          <a:p>
            <a:pPr lvl="1"/>
            <a:r>
              <a:rPr lang="en-US" dirty="0"/>
              <a:t>Given a password digest (the hashed version) and lots of time, it is possible to figure out the password</a:t>
            </a:r>
          </a:p>
          <a:p>
            <a:r>
              <a:rPr lang="en-US" dirty="0"/>
              <a:t>It's useful for the password file to be readable by everyone so that all users on a machine are known to all others</a:t>
            </a:r>
          </a:p>
          <a:p>
            <a:r>
              <a:rPr lang="en-US" dirty="0"/>
              <a:t>A shadow password file stores the encrypted password and is readable only by privileged users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/shadow</a:t>
            </a:r>
          </a:p>
        </p:txBody>
      </p:sp>
    </p:spTree>
    <p:extLst>
      <p:ext uri="{BB962C8B-B14F-4D97-AF65-F5344CB8AC3E}">
        <p14:creationId xmlns:p14="http://schemas.microsoft.com/office/powerpoint/2010/main" val="177585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your password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Amid all this discussion, it might be useful to know how to change your password</a:t>
            </a:r>
          </a:p>
          <a:p>
            <a:r>
              <a:rPr lang="en-US" dirty="0"/>
              <a:t>I </a:t>
            </a:r>
            <a:r>
              <a:rPr lang="en-US" b="1" dirty="0"/>
              <a:t>don't</a:t>
            </a:r>
            <a:r>
              <a:rPr lang="en-US" dirty="0"/>
              <a:t> recommend that you do change your password</a:t>
            </a:r>
          </a:p>
          <a:p>
            <a:pPr lvl="1"/>
            <a:r>
              <a:rPr lang="en-US" dirty="0"/>
              <a:t>I'm honestly not sure how doing so will interact with your Active Directory (Windows) password</a:t>
            </a:r>
          </a:p>
          <a:p>
            <a:r>
              <a:rPr lang="en-US" dirty="0"/>
              <a:t>The command is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passwd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44958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Changing password for wittman1.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(current) UNIX password: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Enter new UNIX password: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Retype new UNIX password: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 password updated successfully</a:t>
            </a:r>
          </a:p>
        </p:txBody>
      </p:sp>
    </p:spTree>
    <p:extLst>
      <p:ext uri="{BB962C8B-B14F-4D97-AF65-F5344CB8AC3E}">
        <p14:creationId xmlns:p14="http://schemas.microsoft.com/office/powerpoint/2010/main" val="364664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time</a:t>
            </a:r>
          </a:p>
          <a:p>
            <a:r>
              <a:rPr lang="en-US" dirty="0"/>
              <a:t>File I/O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owner of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recall that we can change permissions for who can read, write, and execute a file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But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/>
              <a:t> depends on who the owner is</a:t>
            </a:r>
          </a:p>
          <a:p>
            <a:r>
              <a:rPr lang="en-US" dirty="0"/>
              <a:t>What if you want someone else to be the owner of a file?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chown</a:t>
            </a:r>
            <a:r>
              <a:rPr lang="en-US" dirty="0"/>
              <a:t> command can let you do that</a:t>
            </a:r>
          </a:p>
          <a:p>
            <a:r>
              <a:rPr lang="en-US" dirty="0"/>
              <a:t>If I want my file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stuff.txt</a:t>
            </a:r>
            <a:r>
              <a:rPr lang="en-US" dirty="0"/>
              <a:t> to be owned by Professor </a:t>
            </a:r>
            <a:r>
              <a:rPr lang="en-US" dirty="0" err="1"/>
              <a:t>Stucki</a:t>
            </a:r>
            <a:r>
              <a:rPr lang="en-US" dirty="0"/>
              <a:t>, I would use the following command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most systems,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chown</a:t>
            </a:r>
            <a:r>
              <a:rPr lang="en-US" dirty="0"/>
              <a:t> only works if you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800600"/>
            <a:ext cx="10972800" cy="9525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chown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dstucki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stuff.txt</a:t>
            </a:r>
          </a:p>
        </p:txBody>
      </p:sp>
    </p:spTree>
    <p:extLst>
      <p:ext uri="{BB962C8B-B14F-4D97-AF65-F5344CB8AC3E}">
        <p14:creationId xmlns:p14="http://schemas.microsoft.com/office/powerpoint/2010/main" val="237643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33020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Files are associated with a group as well as a user who is owner</a:t>
            </a:r>
          </a:p>
          <a:p>
            <a:r>
              <a:rPr lang="en-US" sz="2400" dirty="0"/>
              <a:t>The groups are listed in the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/group</a:t>
            </a:r>
            <a:r>
              <a:rPr lang="en-US" sz="2400" dirty="0"/>
              <a:t> file</a:t>
            </a:r>
          </a:p>
          <a:p>
            <a:r>
              <a:rPr lang="en-US" sz="2400" dirty="0"/>
              <a:t>Each line of this file corresponds to a group and has four fields separated by colons:</a:t>
            </a:r>
          </a:p>
          <a:p>
            <a:pPr lvl="1"/>
            <a:r>
              <a:rPr lang="en-US" sz="2400" dirty="0"/>
              <a:t>Group name</a:t>
            </a:r>
          </a:p>
          <a:p>
            <a:pPr lvl="1"/>
            <a:r>
              <a:rPr lang="en-US" sz="2400" dirty="0"/>
              <a:t>Encrypted password</a:t>
            </a:r>
          </a:p>
          <a:p>
            <a:pPr lvl="2"/>
            <a:r>
              <a:rPr lang="en-US" sz="1800" dirty="0"/>
              <a:t>Often not used</a:t>
            </a:r>
          </a:p>
          <a:p>
            <a:pPr lvl="1"/>
            <a:r>
              <a:rPr lang="en-US" sz="2400" dirty="0"/>
              <a:t>Group ID (GID)</a:t>
            </a:r>
          </a:p>
          <a:p>
            <a:pPr lvl="1"/>
            <a:r>
              <a:rPr lang="en-US" sz="2400" dirty="0"/>
              <a:t>User list</a:t>
            </a:r>
          </a:p>
          <a:p>
            <a:pPr lvl="2"/>
            <a:r>
              <a:rPr lang="en-US" sz="1800" dirty="0"/>
              <a:t>Comma separated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5105401"/>
            <a:ext cx="10972800" cy="1142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users:x:100: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jambit:x:106:claus,felli,frank,harti,markus,martin,mtk,paul</a:t>
            </a:r>
          </a:p>
        </p:txBody>
      </p:sp>
    </p:spTree>
    <p:extLst>
      <p:ext uri="{BB962C8B-B14F-4D97-AF65-F5344CB8AC3E}">
        <p14:creationId xmlns:p14="http://schemas.microsoft.com/office/powerpoint/2010/main" val="41869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create a group, you have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r>
              <a:rPr lang="en-US" dirty="0"/>
              <a:t>If you're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 (or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/>
              <a:t>), you can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groupadd</a:t>
            </a:r>
            <a:r>
              <a:rPr lang="en-US" dirty="0"/>
              <a:t> command</a:t>
            </a:r>
          </a:p>
          <a:p>
            <a:r>
              <a:rPr lang="en-US" dirty="0"/>
              <a:t>To create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awesome</a:t>
            </a:r>
            <a:r>
              <a:rPr lang="en-US" dirty="0"/>
              <a:t> group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groupadd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awesome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4483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groupadd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awesome</a:t>
            </a:r>
          </a:p>
        </p:txBody>
      </p:sp>
    </p:spTree>
    <p:extLst>
      <p:ext uri="{BB962C8B-B14F-4D97-AF65-F5344CB8AC3E}">
        <p14:creationId xmlns:p14="http://schemas.microsoft.com/office/powerpoint/2010/main" val="411948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user to a group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Again, you have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 to add a user to a group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useradd</a:t>
            </a:r>
            <a:r>
              <a:rPr lang="en-US" dirty="0"/>
              <a:t> command</a:t>
            </a:r>
          </a:p>
          <a:p>
            <a:r>
              <a:rPr lang="en-US" dirty="0"/>
              <a:t>To add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wittman1</a:t>
            </a:r>
            <a:r>
              <a:rPr lang="en-US" dirty="0"/>
              <a:t>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awesome</a:t>
            </a:r>
            <a:r>
              <a:rPr lang="en-US" dirty="0"/>
              <a:t> group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459346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useradd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–g awesome wittman1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useradd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–g awesome wittman1</a:t>
            </a:r>
          </a:p>
        </p:txBody>
      </p:sp>
    </p:spTree>
    <p:extLst>
      <p:ext uri="{BB962C8B-B14F-4D97-AF65-F5344CB8AC3E}">
        <p14:creationId xmlns:p14="http://schemas.microsoft.com/office/powerpoint/2010/main" val="338339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group for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create a file, it is associated with some default group that you belong to</a:t>
            </a:r>
          </a:p>
          <a:p>
            <a:r>
              <a:rPr lang="en-US" dirty="0"/>
              <a:t>You can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chgrp</a:t>
            </a:r>
            <a:r>
              <a:rPr lang="en-US" dirty="0"/>
              <a:t> command to change to another group that you belong to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are root, 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r>
              <a:rPr lang="en-US" dirty="0"/>
              <a:t> command to change the group, using a colon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chgrp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awesome file.txt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chown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:awesome file.txt</a:t>
            </a:r>
          </a:p>
        </p:txBody>
      </p:sp>
    </p:spTree>
    <p:extLst>
      <p:ext uri="{BB962C8B-B14F-4D97-AF65-F5344CB8AC3E}">
        <p14:creationId xmlns:p14="http://schemas.microsoft.com/office/powerpoint/2010/main" val="70786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binary files</a:t>
            </a:r>
          </a:p>
          <a:p>
            <a:r>
              <a:rPr lang="en-US" dirty="0"/>
              <a:t>Low-level I</a:t>
            </a:r>
            <a:r>
              <a:rPr lang="en-US"/>
              <a:t>/O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Project 5</a:t>
            </a:r>
          </a:p>
          <a:p>
            <a:r>
              <a:rPr lang="en-US"/>
              <a:t>Read </a:t>
            </a:r>
            <a:r>
              <a:rPr lang="en-US" dirty="0"/>
              <a:t>LPI chapters 13, 14, and 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343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The first 90% of the code accounts for the first 90% of the development time. The remaining 10% of the code accounts for the other 90% of the development time.</a:t>
            </a:r>
            <a:endParaRPr lang="en-US" sz="3600" dirty="0"/>
          </a:p>
          <a:p>
            <a:pPr marL="118872" indent="0">
              <a:buNone/>
            </a:pPr>
            <a:r>
              <a:rPr lang="en-US" sz="3600" dirty="0"/>
              <a:t>	</a:t>
            </a:r>
          </a:p>
          <a:p>
            <a:pPr marL="118872" indent="0">
              <a:buNone/>
            </a:pPr>
            <a:r>
              <a:rPr lang="en-US" sz="3600" dirty="0"/>
              <a:t>	Tom Cargill</a:t>
            </a:r>
          </a:p>
        </p:txBody>
      </p:sp>
    </p:spTree>
    <p:extLst>
      <p:ext uri="{BB962C8B-B14F-4D97-AF65-F5344CB8AC3E}">
        <p14:creationId xmlns:p14="http://schemas.microsoft.com/office/powerpoint/2010/main" val="362313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3E016-D1ED-4AFA-8FC8-05A0196D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7B7FB-FC37-41FA-87D9-3BF2073BF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3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8A40-0516-4DFC-95EE-2A275FF5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More on File I/O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0367-1479-4AF6-BD6F-FCBF480859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46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Lots of errors can happen with file I/O</a:t>
            </a:r>
          </a:p>
          <a:p>
            <a:r>
              <a:rPr lang="en-US" dirty="0"/>
              <a:t>If a file cannot be opened with the given mode,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returns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/>
              <a:t> is set to an appropriate error code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returns the number of characters written</a:t>
            </a:r>
          </a:p>
          <a:p>
            <a:pPr lvl="1"/>
            <a:r>
              <a:rPr lang="en-US" dirty="0"/>
              <a:t>A value less than or equal to 0 indicates error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returns the number of items read</a:t>
            </a:r>
          </a:p>
          <a:p>
            <a:pPr lvl="1"/>
            <a:r>
              <a:rPr lang="en-US" dirty="0"/>
              <a:t>If that number is less than expected, it's an error</a:t>
            </a:r>
          </a:p>
        </p:txBody>
      </p:sp>
    </p:spTree>
    <p:extLst>
      <p:ext uri="{BB962C8B-B14F-4D97-AF65-F5344CB8AC3E}">
        <p14:creationId xmlns:p14="http://schemas.microsoft.com/office/powerpoint/2010/main" val="1785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programs that run on the command line have the following file pointers open by default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stderr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You can use them where you would use other file pointers</a:t>
            </a:r>
          </a:p>
        </p:txBody>
      </p:sp>
    </p:spTree>
    <p:extLst>
      <p:ext uri="{BB962C8B-B14F-4D97-AF65-F5344CB8AC3E}">
        <p14:creationId xmlns:p14="http://schemas.microsoft.com/office/powerpoint/2010/main" val="263714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5913</TotalTime>
  <Words>1124</Words>
  <Application>Microsoft Office PowerPoint</Application>
  <PresentationFormat>Widescreen</PresentationFormat>
  <Paragraphs>158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Quotes</vt:lpstr>
      <vt:lpstr>Exam 2 Post Mortem</vt:lpstr>
      <vt:lpstr>A Little More on File I/O</vt:lpstr>
      <vt:lpstr>Error handling</vt:lpstr>
      <vt:lpstr>Standard streams</vt:lpstr>
      <vt:lpstr>Aliases for other functions</vt:lpstr>
      <vt:lpstr>Users and Groups</vt:lpstr>
      <vt:lpstr>Users</vt:lpstr>
      <vt:lpstr>Password file</vt:lpstr>
      <vt:lpstr>Catch-22</vt:lpstr>
      <vt:lpstr>Cryptographic hash functions</vt:lpstr>
      <vt:lpstr>The Linux and Unix solution</vt:lpstr>
      <vt:lpstr>Back to the password file</vt:lpstr>
      <vt:lpstr>Shadow password file</vt:lpstr>
      <vt:lpstr>Changing your password</vt:lpstr>
      <vt:lpstr>Changing the owner of a file</vt:lpstr>
      <vt:lpstr>Groups</vt:lpstr>
      <vt:lpstr>Creating a group</vt:lpstr>
      <vt:lpstr>Adding a user to a group</vt:lpstr>
      <vt:lpstr>Changing the group for a file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752</cp:revision>
  <dcterms:created xsi:type="dcterms:W3CDTF">2009-08-24T20:26:10Z</dcterms:created>
  <dcterms:modified xsi:type="dcterms:W3CDTF">2025-03-28T16:29:10Z</dcterms:modified>
</cp:coreProperties>
</file>